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6" r:id="rId2"/>
    <p:sldId id="321" r:id="rId3"/>
    <p:sldId id="314" r:id="rId4"/>
    <p:sldId id="308" r:id="rId5"/>
    <p:sldId id="317" r:id="rId6"/>
    <p:sldId id="319" r:id="rId7"/>
  </p:sldIdLst>
  <p:sldSz cx="12192000" cy="6858000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63B"/>
    <a:srgbClr val="104A5C"/>
    <a:srgbClr val="1B7B9A"/>
    <a:srgbClr val="CDC2AB"/>
    <a:srgbClr val="99845B"/>
    <a:srgbClr val="229DC4"/>
    <a:srgbClr val="F8F8F8"/>
    <a:srgbClr val="FFCC99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624" autoAdjust="0"/>
  </p:normalViewPr>
  <p:slideViewPr>
    <p:cSldViewPr snapToGrid="0" showGuides="1">
      <p:cViewPr varScale="1">
        <p:scale>
          <a:sx n="105" d="100"/>
          <a:sy n="105" d="100"/>
        </p:scale>
        <p:origin x="804" y="114"/>
      </p:cViewPr>
      <p:guideLst>
        <p:guide orient="horz" pos="25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6860C2A5-D56A-45E7-AA4D-36C119870546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495" y="4821096"/>
            <a:ext cx="5511174" cy="3944678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934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C90BA41-0E45-4086-948E-40C3D32FC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34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5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4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5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18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85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7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44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31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82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3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04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EBA54-8D35-4AC9-A972-8BE96C14BBF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6158-0BCC-4303-9DA3-A2E39F60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08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54" y="0"/>
            <a:ext cx="10024589" cy="687280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055896" y="4538050"/>
            <a:ext cx="1664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Tomme </a:t>
            </a:r>
          </a:p>
          <a:p>
            <a:pPr algn="ctr"/>
            <a:r>
              <a:rPr lang="fr-FR" sz="1100" b="1" dirty="0"/>
              <a:t>des Pyrénées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40606" y="2631099"/>
            <a:ext cx="1674877" cy="31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585418" y="4472669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553899" y="4928003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8313864" y="5169586"/>
            <a:ext cx="141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Smoothie </a:t>
            </a:r>
          </a:p>
          <a:p>
            <a:pPr algn="ctr"/>
            <a:r>
              <a:rPr lang="fr-FR" sz="1100" b="1" dirty="0"/>
              <a:t>à la Framboise</a:t>
            </a:r>
          </a:p>
          <a:p>
            <a:pPr algn="ctr"/>
            <a:r>
              <a:rPr lang="fr-FR" sz="1200" b="1" dirty="0">
                <a:solidFill>
                  <a:srgbClr val="00B050"/>
                </a:solidFill>
              </a:rPr>
              <a:t>Lait BIO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204017" y="2454571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02617" y="4919882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724230" y="2740832"/>
            <a:ext cx="1749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Haut de Cuisse de </a:t>
            </a:r>
          </a:p>
          <a:p>
            <a:pPr algn="ctr"/>
            <a:r>
              <a:rPr lang="fr-FR" sz="1100" b="1" dirty="0"/>
              <a:t>Poulet Rôti </a:t>
            </a:r>
          </a:p>
          <a:p>
            <a:pPr algn="ctr"/>
            <a:r>
              <a:rPr lang="fr-FR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</a:p>
          <a:p>
            <a:pPr algn="ctr"/>
            <a:r>
              <a:rPr lang="fr-FR" sz="1100" b="1" dirty="0"/>
              <a:t>Omelette Maison aux Fines Herbes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198164" y="4613385"/>
            <a:ext cx="1657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Emmental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0030030" y="3433948"/>
            <a:ext cx="170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0010785" y="4212301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0083939" y="5110086"/>
            <a:ext cx="164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1" y="416576"/>
            <a:ext cx="2346384" cy="2358708"/>
          </a:xfrm>
          <a:prstGeom prst="rect">
            <a:avLst/>
          </a:prstGeom>
          <a:solidFill>
            <a:srgbClr val="63B6B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noProof="0" dirty="0">
                <a:solidFill>
                  <a:prstClr val="white"/>
                </a:solidFill>
                <a:latin typeface="Garden Grown US B" panose="02000506000000020004" pitchFamily="50" charset="0"/>
              </a:rPr>
              <a:t>Menus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01342" y="627282"/>
            <a:ext cx="3997049" cy="47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48936" y="884307"/>
            <a:ext cx="486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Elior Light" panose="02000503020000020004" pitchFamily="2" charset="0"/>
              </a:rPr>
              <a:t>Lundi 11 mars au vendredi 15 mars 2024</a:t>
            </a:r>
          </a:p>
          <a:p>
            <a:pPr algn="ctr"/>
            <a:endParaRPr lang="fr-FR" sz="1400" b="1" dirty="0">
              <a:latin typeface="Elior Light" panose="0200050302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1971" y="6669970"/>
            <a:ext cx="1073308" cy="12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" y="4856194"/>
            <a:ext cx="253892" cy="253892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2" y="4660885"/>
            <a:ext cx="192422" cy="194076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576506" y="4105408"/>
            <a:ext cx="1677190" cy="196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fr-FR" sz="1026" spc="-57" dirty="0">
              <a:solidFill>
                <a:prstClr val="black"/>
              </a:solidFill>
              <a:latin typeface="Elior Light" panose="020005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Label rouge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Recette végétarienne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Produit local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Poisson issu de la pêche durable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Viande française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BIO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A.O.P / I.G.P.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358494" y="4103981"/>
            <a:ext cx="83708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40" dirty="0">
                <a:solidFill>
                  <a:prstClr val="black"/>
                </a:solidFill>
                <a:latin typeface="Elior Light" panose="02000503020000020004" pitchFamily="2" charset="0"/>
              </a:rPr>
              <a:t>LÉGENDE :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75321" y="4062938"/>
            <a:ext cx="1971126" cy="214808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2">
              <a:solidFill>
                <a:prstClr val="white"/>
              </a:solidFill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1" y="5120826"/>
            <a:ext cx="235518" cy="20187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5" y="5361100"/>
            <a:ext cx="219457" cy="188106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00000000-0008-0000-1200-0000430000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2" y="5594339"/>
            <a:ext cx="234874" cy="222555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4535514" y="5172160"/>
            <a:ext cx="1749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Compote Pommes Ananas</a:t>
            </a:r>
          </a:p>
          <a:p>
            <a:pPr algn="ctr"/>
            <a:r>
              <a:rPr lang="fr-FR" sz="1050" b="1" dirty="0"/>
              <a:t>(Individuel)</a:t>
            </a:r>
          </a:p>
        </p:txBody>
      </p:sp>
      <p:pic>
        <p:nvPicPr>
          <p:cNvPr id="98" name="image37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5" y="4388061"/>
            <a:ext cx="238791" cy="234407"/>
          </a:xfrm>
          <a:prstGeom prst="rect">
            <a:avLst/>
          </a:prstGeom>
        </p:spPr>
      </p:pic>
      <p:pic>
        <p:nvPicPr>
          <p:cNvPr id="99" name="Image 9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40" y="6014402"/>
            <a:ext cx="1084595" cy="7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Appellation d'origine protégée — Wikipé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5" y="5840317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26826" y="2808220"/>
            <a:ext cx="1654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Tajine de Légumes aux Figues &amp; Pois Chiche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37688" y="4059235"/>
            <a:ext cx="1654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Semoule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010785" y="2083782"/>
            <a:ext cx="1660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Salade de Pdt </a:t>
            </a:r>
          </a:p>
          <a:p>
            <a:pPr algn="ctr"/>
            <a:r>
              <a:rPr lang="fr-FR" sz="1100" b="1" dirty="0"/>
              <a:t>&amp; Echalote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8D9339-5715-DF13-2BC5-E282DF507A48}"/>
              </a:ext>
            </a:extLst>
          </p:cNvPr>
          <p:cNvSpPr txBox="1"/>
          <p:nvPr/>
        </p:nvSpPr>
        <p:spPr>
          <a:xfrm>
            <a:off x="4607723" y="4707720"/>
            <a:ext cx="1654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Comté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E6995D-407D-79F6-C3D9-DF0BB511C8C4}"/>
              </a:ext>
            </a:extLst>
          </p:cNvPr>
          <p:cNvSpPr txBox="1"/>
          <p:nvPr/>
        </p:nvSpPr>
        <p:spPr>
          <a:xfrm>
            <a:off x="2648911" y="5235780"/>
            <a:ext cx="18313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Pomme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EFE690D-41A7-73B9-CAEE-3615200CFAF9}"/>
              </a:ext>
            </a:extLst>
          </p:cNvPr>
          <p:cNvSpPr txBox="1"/>
          <p:nvPr/>
        </p:nvSpPr>
        <p:spPr>
          <a:xfrm>
            <a:off x="4728856" y="2024043"/>
            <a:ext cx="1574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Œuf Dur BIO, </a:t>
            </a:r>
            <a:r>
              <a:rPr lang="fr-FR" sz="1100" b="1" dirty="0"/>
              <a:t>Mayonnaise Rouge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0A0DEF4-902C-EF7E-F1A7-0397CDEE2B8D}"/>
              </a:ext>
            </a:extLst>
          </p:cNvPr>
          <p:cNvSpPr txBox="1"/>
          <p:nvPr/>
        </p:nvSpPr>
        <p:spPr>
          <a:xfrm>
            <a:off x="8245669" y="1994172"/>
            <a:ext cx="1645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Salade « Iceberg »</a:t>
            </a:r>
          </a:p>
          <a:p>
            <a:pPr algn="ctr"/>
            <a:r>
              <a:rPr lang="fr-FR" sz="1100" b="1" dirty="0"/>
              <a:t>au Mais &amp; Croutons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0C69C5D-F2E3-2B9C-1EA1-D803F3B85C76}"/>
              </a:ext>
            </a:extLst>
          </p:cNvPr>
          <p:cNvSpPr txBox="1"/>
          <p:nvPr/>
        </p:nvSpPr>
        <p:spPr>
          <a:xfrm>
            <a:off x="8210912" y="2699965"/>
            <a:ext cx="16698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Boulettes de </a:t>
            </a:r>
          </a:p>
          <a:p>
            <a:pPr algn="ctr"/>
            <a:r>
              <a:rPr lang="fr-FR" sz="1100" b="1" dirty="0"/>
              <a:t>Soja</a:t>
            </a:r>
          </a:p>
          <a:p>
            <a:pPr algn="ctr"/>
            <a:r>
              <a:rPr lang="fr-FR" sz="1100" b="1" dirty="0"/>
              <a:t> à l’Aigre Doux</a:t>
            </a: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41" y="3352503"/>
            <a:ext cx="192422" cy="19407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709CFC4-B138-5864-E12D-9B6C5178A0CB}"/>
              </a:ext>
            </a:extLst>
          </p:cNvPr>
          <p:cNvSpPr txBox="1"/>
          <p:nvPr/>
        </p:nvSpPr>
        <p:spPr>
          <a:xfrm>
            <a:off x="8212129" y="3720399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3133817" y="6093979"/>
            <a:ext cx="3675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Tous nos plats végétariens sont complémentés si besoin de protéine végétale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2642403" y="2475088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2683154" y="4356607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2658089" y="4928003"/>
            <a:ext cx="186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38D9339-5715-DF13-2BC5-E282DF507A48}"/>
              </a:ext>
            </a:extLst>
          </p:cNvPr>
          <p:cNvSpPr txBox="1"/>
          <p:nvPr/>
        </p:nvSpPr>
        <p:spPr>
          <a:xfrm>
            <a:off x="2778625" y="4660885"/>
            <a:ext cx="1654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Vache Qui Rit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2757210" y="1969462"/>
            <a:ext cx="16547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Potage de Légumes </a:t>
            </a:r>
            <a:r>
              <a:rPr lang="fr-F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</a:t>
            </a:r>
            <a:r>
              <a:rPr lang="fr-FR" sz="1100" b="1" dirty="0"/>
              <a:t>, Croutons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9DD516-D974-5BE7-3752-C67A22C11728}"/>
              </a:ext>
            </a:extLst>
          </p:cNvPr>
          <p:cNvSpPr txBox="1"/>
          <p:nvPr/>
        </p:nvSpPr>
        <p:spPr>
          <a:xfrm>
            <a:off x="10098007" y="2813102"/>
            <a:ext cx="1612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Colin </a:t>
            </a:r>
          </a:p>
          <a:p>
            <a:pPr algn="ctr"/>
            <a:r>
              <a:rPr lang="fr-FR" sz="1100" b="1" dirty="0"/>
              <a:t>Meunière</a:t>
            </a:r>
            <a:endParaRPr lang="fr-FR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140D9E-0ADF-741E-1951-EF1782925EAD}"/>
              </a:ext>
            </a:extLst>
          </p:cNvPr>
          <p:cNvSpPr txBox="1"/>
          <p:nvPr/>
        </p:nvSpPr>
        <p:spPr>
          <a:xfrm>
            <a:off x="10050320" y="3826482"/>
            <a:ext cx="16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Chou Romanesco</a:t>
            </a:r>
          </a:p>
          <a:p>
            <a:pPr algn="ctr"/>
            <a:r>
              <a:rPr lang="fr-FR" sz="1100" b="1" dirty="0"/>
              <a:t>Brocolis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ACA42FC2-5823-389E-DE30-A06C2D8DE36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01" y="3989994"/>
            <a:ext cx="234874" cy="22255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BDE4B43E-CDBD-C27D-FB39-F98F73C5CD9B}"/>
              </a:ext>
            </a:extLst>
          </p:cNvPr>
          <p:cNvSpPr txBox="1"/>
          <p:nvPr/>
        </p:nvSpPr>
        <p:spPr>
          <a:xfrm>
            <a:off x="10019588" y="5073770"/>
            <a:ext cx="1749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b="1" dirty="0"/>
          </a:p>
          <a:p>
            <a:pPr algn="ctr"/>
            <a:endParaRPr lang="fr-FR" sz="1200" b="1" dirty="0"/>
          </a:p>
          <a:p>
            <a:pPr algn="ctr"/>
            <a:r>
              <a:rPr lang="fr-FR" sz="1200" b="1" dirty="0"/>
              <a:t>Ile Flottante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B8C1BE4-61DA-665E-C5A1-5E14554E40D2}"/>
              </a:ext>
            </a:extLst>
          </p:cNvPr>
          <p:cNvSpPr txBox="1"/>
          <p:nvPr/>
        </p:nvSpPr>
        <p:spPr>
          <a:xfrm>
            <a:off x="9988857" y="2551180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pic>
        <p:nvPicPr>
          <p:cNvPr id="73" name="Picture 2" descr="Appellation d'origine protégée — Wikipédia">
            <a:extLst>
              <a:ext uri="{FF2B5EF4-FFF2-40B4-BE49-F238E27FC236}">
                <a16:creationId xmlns:a16="http://schemas.microsoft.com/office/drawing/2014/main" id="{25B0D05B-4A1D-4808-8999-A0106FF87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4664384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EFA962AF-4128-4A82-AE95-6CCD7D09EC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554" y="2991560"/>
            <a:ext cx="235518" cy="201872"/>
          </a:xfrm>
          <a:prstGeom prst="rect">
            <a:avLst/>
          </a:prstGeom>
        </p:spPr>
      </p:pic>
      <p:pic>
        <p:nvPicPr>
          <p:cNvPr id="88" name="Picture 2" descr="Appellation d'origine protégée — Wikipédia">
            <a:extLst>
              <a:ext uri="{FF2B5EF4-FFF2-40B4-BE49-F238E27FC236}">
                <a16:creationId xmlns:a16="http://schemas.microsoft.com/office/drawing/2014/main" id="{A1960D88-F557-4750-93FE-1B04B826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939" y="4612217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AD13D6E-785F-3398-43AD-F3B69EEC36D8}"/>
              </a:ext>
            </a:extLst>
          </p:cNvPr>
          <p:cNvSpPr txBox="1"/>
          <p:nvPr/>
        </p:nvSpPr>
        <p:spPr>
          <a:xfrm>
            <a:off x="2707427" y="3994973"/>
            <a:ext cx="1654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Purée de Pdt &amp; Potiron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CC0119-9F73-BBD8-EB7C-AA94B3BF242C}"/>
              </a:ext>
            </a:extLst>
          </p:cNvPr>
          <p:cNvSpPr txBox="1"/>
          <p:nvPr/>
        </p:nvSpPr>
        <p:spPr>
          <a:xfrm>
            <a:off x="2739529" y="3720398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C47EBE0-5E09-9F7A-B635-5F073E99CFD8}"/>
              </a:ext>
            </a:extLst>
          </p:cNvPr>
          <p:cNvSpPr txBox="1"/>
          <p:nvPr/>
        </p:nvSpPr>
        <p:spPr>
          <a:xfrm>
            <a:off x="4585131" y="3727223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F2C7D06-765D-3157-59B6-3B31C91EF6C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80" y="4651349"/>
            <a:ext cx="234874" cy="22255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5E4E7FA-342F-8B75-CFB3-328B7ECC59B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92" y="5226604"/>
            <a:ext cx="234874" cy="22255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BC16DC0-E2D7-1D48-BDB6-48497C07FA2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26" y="2930474"/>
            <a:ext cx="219457" cy="18810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389BE669-1026-9C98-449B-1236618E4211}"/>
              </a:ext>
            </a:extLst>
          </p:cNvPr>
          <p:cNvSpPr txBox="1"/>
          <p:nvPr/>
        </p:nvSpPr>
        <p:spPr>
          <a:xfrm>
            <a:off x="8179176" y="3909837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ior Light" panose="02000503020000020004" pitchFamily="2" charset="0"/>
              </a:rPr>
              <a:t>Riz BIO </a:t>
            </a:r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ior Light" panose="02000503020000020004" pitchFamily="2" charset="0"/>
              </a:rPr>
              <a:t>Créole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6F8C702-9751-75EE-88B3-1381E0F4CDE0}"/>
              </a:ext>
            </a:extLst>
          </p:cNvPr>
          <p:cNvSpPr txBox="1"/>
          <p:nvPr/>
        </p:nvSpPr>
        <p:spPr>
          <a:xfrm>
            <a:off x="8208033" y="4286744"/>
            <a:ext cx="165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80303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10" y="-14802"/>
            <a:ext cx="10024589" cy="687280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74" y="4532594"/>
            <a:ext cx="1775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Madeleine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4561" y="2442378"/>
            <a:ext cx="1674877" cy="31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584561" y="4071214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547315" y="4829251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8228002" y="4906954"/>
            <a:ext cx="1726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Boule de Berlin</a:t>
            </a:r>
            <a:endParaRPr lang="fr-FR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193342" y="2426048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180488" y="4586709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209815" y="4330247"/>
            <a:ext cx="1657063" cy="2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Munster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9927507" y="4984327"/>
            <a:ext cx="1832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Compote </a:t>
            </a:r>
          </a:p>
          <a:p>
            <a:pPr algn="ctr"/>
            <a:r>
              <a:rPr lang="fr-FR" sz="1100" b="1" dirty="0"/>
              <a:t>Pommes &amp; Cassis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9938800" y="2738077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9951927" y="4194723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9983433" y="4791155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1" y="416576"/>
            <a:ext cx="2346384" cy="2358708"/>
          </a:xfrm>
          <a:prstGeom prst="rect">
            <a:avLst/>
          </a:prstGeom>
          <a:solidFill>
            <a:srgbClr val="63B6B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noProof="0" dirty="0">
                <a:solidFill>
                  <a:prstClr val="white"/>
                </a:solidFill>
                <a:latin typeface="Garden Grown US B" panose="02000506000000020004" pitchFamily="50" charset="0"/>
              </a:rPr>
              <a:t>Menus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01342" y="627282"/>
            <a:ext cx="3997049" cy="47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410198" y="884307"/>
            <a:ext cx="4223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Elior Light" panose="02000503020000020004" pitchFamily="2" charset="0"/>
              </a:rPr>
              <a:t>Lundi 18 mars au vendredi 22 mars 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1971" y="6669970"/>
            <a:ext cx="1073308" cy="12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" y="4856194"/>
            <a:ext cx="253892" cy="253892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2" y="4660885"/>
            <a:ext cx="192422" cy="194076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576506" y="4105408"/>
            <a:ext cx="1677190" cy="196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fr-FR" sz="1026" spc="-57" dirty="0">
              <a:solidFill>
                <a:prstClr val="black"/>
              </a:solidFill>
              <a:latin typeface="Elior Light" panose="020005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Label rouge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Recette végétarienne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Produit local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Poisson issu de la pêche durable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Viande française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BIO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A.O.P / I.G.P.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358494" y="4103981"/>
            <a:ext cx="83708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40" dirty="0">
                <a:solidFill>
                  <a:prstClr val="black"/>
                </a:solidFill>
                <a:latin typeface="Elior Light" panose="02000503020000020004" pitchFamily="2" charset="0"/>
              </a:rPr>
              <a:t>LÉGENDE :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75321" y="4062938"/>
            <a:ext cx="1971126" cy="214808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2">
              <a:solidFill>
                <a:prstClr val="white"/>
              </a:solidFill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1" y="5120826"/>
            <a:ext cx="235518" cy="20187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5" y="5361100"/>
            <a:ext cx="219457" cy="188106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00000000-0008-0000-1200-0000430000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2" y="5594339"/>
            <a:ext cx="234874" cy="222555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4535514" y="5166734"/>
            <a:ext cx="174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Yaourt Nature </a:t>
            </a:r>
          </a:p>
          <a:p>
            <a:pPr algn="ctr"/>
            <a:r>
              <a:rPr lang="fr-FR" sz="1200" b="1" dirty="0"/>
              <a:t>Au Sucre de Canne</a:t>
            </a:r>
          </a:p>
        </p:txBody>
      </p:sp>
      <p:pic>
        <p:nvPicPr>
          <p:cNvPr id="98" name="image37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5" y="4388061"/>
            <a:ext cx="238791" cy="234407"/>
          </a:xfrm>
          <a:prstGeom prst="rect">
            <a:avLst/>
          </a:prstGeom>
        </p:spPr>
      </p:pic>
      <p:pic>
        <p:nvPicPr>
          <p:cNvPr id="99" name="Image 9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40" y="6014402"/>
            <a:ext cx="1084595" cy="7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Appellation d'origine protégée — Wikipé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5" y="5840317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677459" y="2066704"/>
            <a:ext cx="16949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Macédoine </a:t>
            </a:r>
          </a:p>
          <a:p>
            <a:pPr algn="ctr"/>
            <a:r>
              <a:rPr lang="fr-FR" sz="1100" b="1" dirty="0"/>
              <a:t>de </a:t>
            </a:r>
          </a:p>
          <a:p>
            <a:pPr algn="ctr"/>
            <a:r>
              <a:rPr lang="fr-FR" sz="1100" b="1" dirty="0"/>
              <a:t>Légumes</a:t>
            </a:r>
            <a:endParaRPr lang="fr-FR" sz="1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565288" y="2764484"/>
            <a:ext cx="16547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Filet de Lieu, </a:t>
            </a:r>
          </a:p>
          <a:p>
            <a:pPr algn="ctr"/>
            <a:r>
              <a:rPr lang="fr-FR" sz="1050" b="1" dirty="0"/>
              <a:t>Sauce Aurore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85450" y="3635887"/>
            <a:ext cx="1654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Petit Pois &amp; Carottes Cuisinés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988855" y="2048885"/>
            <a:ext cx="16601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Potage de Légumes </a:t>
            </a:r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</a:t>
            </a:r>
            <a:r>
              <a:rPr lang="fr-FR" sz="1100" b="1" dirty="0"/>
              <a:t>, croutons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8D9339-5715-DF13-2BC5-E282DF507A48}"/>
              </a:ext>
            </a:extLst>
          </p:cNvPr>
          <p:cNvSpPr txBox="1"/>
          <p:nvPr/>
        </p:nvSpPr>
        <p:spPr>
          <a:xfrm>
            <a:off x="4604666" y="4388061"/>
            <a:ext cx="1654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Crème de Brebis</a:t>
            </a:r>
          </a:p>
          <a:p>
            <a:pPr algn="ctr"/>
            <a:r>
              <a:rPr lang="fr-FR" sz="1100" b="1" dirty="0"/>
              <a:t>(à tartiner)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E6995D-407D-79F6-C3D9-DF0BB511C8C4}"/>
              </a:ext>
            </a:extLst>
          </p:cNvPr>
          <p:cNvSpPr txBox="1"/>
          <p:nvPr/>
        </p:nvSpPr>
        <p:spPr>
          <a:xfrm>
            <a:off x="2678458" y="4983140"/>
            <a:ext cx="18313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Fruit</a:t>
            </a:r>
          </a:p>
          <a:p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0A0DEF4-902C-EF7E-F1A7-0397CDEE2B8D}"/>
              </a:ext>
            </a:extLst>
          </p:cNvPr>
          <p:cNvSpPr txBox="1"/>
          <p:nvPr/>
        </p:nvSpPr>
        <p:spPr>
          <a:xfrm>
            <a:off x="8198450" y="1912816"/>
            <a:ext cx="1660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Salade de</a:t>
            </a:r>
          </a:p>
          <a:p>
            <a:pPr algn="ctr"/>
            <a:r>
              <a:rPr lang="fr-FR" sz="1100" b="1" dirty="0"/>
              <a:t> Radis Noir à l’Allemande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0C69C5D-F2E3-2B9C-1EA1-D803F3B85C76}"/>
              </a:ext>
            </a:extLst>
          </p:cNvPr>
          <p:cNvSpPr txBox="1"/>
          <p:nvPr/>
        </p:nvSpPr>
        <p:spPr>
          <a:xfrm>
            <a:off x="9897386" y="2950104"/>
            <a:ext cx="1796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100" b="1" i="1" dirty="0"/>
          </a:p>
          <a:p>
            <a:pPr algn="ctr"/>
            <a:r>
              <a:rPr lang="fr-FR" sz="1100" b="1" dirty="0"/>
              <a:t>Gratin </a:t>
            </a:r>
          </a:p>
          <a:p>
            <a:pPr algn="ctr"/>
            <a:r>
              <a:rPr lang="fr-FR" sz="1100" b="1" dirty="0"/>
              <a:t>de Pdt</a:t>
            </a:r>
          </a:p>
          <a:p>
            <a:pPr algn="ctr"/>
            <a:r>
              <a:rPr lang="fr-FR" sz="1100" b="1" dirty="0"/>
              <a:t> à la Savoyarde</a:t>
            </a:r>
            <a:endParaRPr lang="fr-FR" sz="12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09CFC4-B138-5864-E12D-9B6C5178A0CB}"/>
              </a:ext>
            </a:extLst>
          </p:cNvPr>
          <p:cNvSpPr txBox="1"/>
          <p:nvPr/>
        </p:nvSpPr>
        <p:spPr>
          <a:xfrm>
            <a:off x="8192937" y="3996176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3133817" y="6093979"/>
            <a:ext cx="3675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Tous nos plats végétariens sont complémentés si besoin de protéine végétale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2760489" y="2905063"/>
            <a:ext cx="167738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Tortis BIO </a:t>
            </a:r>
          </a:p>
          <a:p>
            <a:pPr algn="ctr"/>
            <a:r>
              <a:rPr lang="fr-FR" sz="1050" b="1" dirty="0"/>
              <a:t>Bolognaise </a:t>
            </a:r>
          </a:p>
          <a:p>
            <a:pPr algn="ctr"/>
            <a:r>
              <a:rPr lang="fr-FR" sz="1050" b="1" dirty="0"/>
              <a:t>De</a:t>
            </a:r>
          </a:p>
          <a:p>
            <a:pPr algn="ctr"/>
            <a:r>
              <a:rPr lang="fr-FR" sz="1050" b="1" dirty="0"/>
              <a:t> lentilles 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2678457" y="2692632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2700728" y="3786158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2760489" y="4594663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38D9339-5715-DF13-2BC5-E282DF507A48}"/>
              </a:ext>
            </a:extLst>
          </p:cNvPr>
          <p:cNvSpPr txBox="1"/>
          <p:nvPr/>
        </p:nvSpPr>
        <p:spPr>
          <a:xfrm>
            <a:off x="2709437" y="4074377"/>
            <a:ext cx="177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Mozzarella </a:t>
            </a:r>
          </a:p>
          <a:p>
            <a:pPr algn="ctr"/>
            <a:r>
              <a:rPr lang="fr-FR" sz="1100" b="1" dirty="0"/>
              <a:t>Râpé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4582811" y="2051011"/>
            <a:ext cx="16547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Taboulé</a:t>
            </a:r>
          </a:p>
          <a:p>
            <a:pPr algn="ctr"/>
            <a:r>
              <a:rPr lang="fr-FR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Semoule BIO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7BCDCE0-D500-C38F-6373-F38CE4952694}"/>
              </a:ext>
            </a:extLst>
          </p:cNvPr>
          <p:cNvSpPr txBox="1"/>
          <p:nvPr/>
        </p:nvSpPr>
        <p:spPr>
          <a:xfrm>
            <a:off x="2845185" y="5395895"/>
            <a:ext cx="16813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C00000"/>
                </a:solidFill>
              </a:rPr>
              <a:t>Menu </a:t>
            </a:r>
          </a:p>
          <a:p>
            <a:pPr algn="ctr"/>
            <a:r>
              <a:rPr lang="fr-FR" sz="1400" b="1" i="1" dirty="0">
                <a:solidFill>
                  <a:srgbClr val="C00000"/>
                </a:solidFill>
              </a:rPr>
              <a:t>Végétarien</a:t>
            </a:r>
          </a:p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BC43EA5-65A3-985F-4B05-20D464D1C7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70" y="2768007"/>
            <a:ext cx="235518" cy="20187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BAA17D8-9338-E0FA-209C-2B3A10C893CD}"/>
              </a:ext>
            </a:extLst>
          </p:cNvPr>
          <p:cNvSpPr txBox="1"/>
          <p:nvPr/>
        </p:nvSpPr>
        <p:spPr>
          <a:xfrm>
            <a:off x="4541558" y="3233713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0C9741CD-DB74-4C60-A956-889200D2FF19}"/>
              </a:ext>
            </a:extLst>
          </p:cNvPr>
          <p:cNvSpPr txBox="1"/>
          <p:nvPr/>
        </p:nvSpPr>
        <p:spPr>
          <a:xfrm>
            <a:off x="8183014" y="2599088"/>
            <a:ext cx="1796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Curry Wurst </a:t>
            </a:r>
          </a:p>
          <a:p>
            <a:pPr algn="ctr"/>
            <a:r>
              <a:rPr lang="fr-FR" sz="1100" b="1" dirty="0"/>
              <a:t>(Porc)</a:t>
            </a:r>
          </a:p>
          <a:p>
            <a:pPr algn="ctr"/>
            <a:r>
              <a:rPr lang="fr-FR" sz="1100" b="1" i="1" dirty="0"/>
              <a:t>OU </a:t>
            </a:r>
          </a:p>
          <a:p>
            <a:pPr algn="ctr"/>
            <a:r>
              <a:rPr lang="fr-FR" sz="1100" b="1" dirty="0"/>
              <a:t>Curry </a:t>
            </a:r>
            <a:r>
              <a:rPr lang="fr-FR" sz="1100" b="1" dirty="0" err="1"/>
              <a:t>Fisch</a:t>
            </a:r>
            <a:endParaRPr lang="fr-FR" sz="1200" b="1" dirty="0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AE133730-6582-44E9-8701-CB6D02E3F072}"/>
              </a:ext>
            </a:extLst>
          </p:cNvPr>
          <p:cNvSpPr txBox="1"/>
          <p:nvPr/>
        </p:nvSpPr>
        <p:spPr>
          <a:xfrm>
            <a:off x="8263906" y="3536902"/>
            <a:ext cx="162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Pdt Quartier</a:t>
            </a:r>
          </a:p>
          <a:p>
            <a:pPr algn="ctr"/>
            <a:r>
              <a:rPr lang="fr-FR" sz="1100" b="1" dirty="0"/>
              <a:t>Choux Verts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CF5CEE4-9AA1-4529-B309-71312D051751}"/>
              </a:ext>
            </a:extLst>
          </p:cNvPr>
          <p:cNvSpPr txBox="1"/>
          <p:nvPr/>
        </p:nvSpPr>
        <p:spPr>
          <a:xfrm>
            <a:off x="8127289" y="3366732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 * *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A00FC4F-DC4A-0012-99F0-324A89E3AE4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630" y="2677300"/>
            <a:ext cx="219457" cy="18810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4315DE7-A1B9-220B-5933-B21823F864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511" y="3045165"/>
            <a:ext cx="235518" cy="2018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14881EE-2467-7CC1-B739-408EE7E81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92" y="3179583"/>
            <a:ext cx="270579" cy="272905"/>
          </a:xfrm>
          <a:prstGeom prst="rect">
            <a:avLst/>
          </a:prstGeom>
        </p:spPr>
      </p:pic>
      <p:pic>
        <p:nvPicPr>
          <p:cNvPr id="73" name="Picture 2" descr="Appellation d'origine protégée — Wikipédia">
            <a:extLst>
              <a:ext uri="{FF2B5EF4-FFF2-40B4-BE49-F238E27FC236}">
                <a16:creationId xmlns:a16="http://schemas.microsoft.com/office/drawing/2014/main" id="{2590B56F-B234-4843-B8F7-9DA0CF59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386" y="4278932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 79" descr="Drapeau Allemagne - Drapazur">
            <a:extLst>
              <a:ext uri="{FF2B5EF4-FFF2-40B4-BE49-F238E27FC236}">
                <a16:creationId xmlns:a16="http://schemas.microsoft.com/office/drawing/2014/main" id="{650F3852-79A1-4B9B-AA25-CB7C5978C9A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26" y="5254919"/>
            <a:ext cx="6477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E283757E-D81F-407D-9B2D-636981AC6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499" y="3726066"/>
            <a:ext cx="291230" cy="293733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D8507D1D-3CEE-4824-9C0E-E4D8A7A57E0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42" y="5211420"/>
            <a:ext cx="234874" cy="222555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EC85A6FB-E745-4793-B176-0104F58F29B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43" y="4975264"/>
            <a:ext cx="234874" cy="222555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FBD1C22B-DB2F-4A23-B805-06AB1CB689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02" y="3712620"/>
            <a:ext cx="234874" cy="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91" y="-7401"/>
            <a:ext cx="9935532" cy="68728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55095" y="1912333"/>
            <a:ext cx="1816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Bouillon de Légumes &amp; vermicelle, </a:t>
            </a:r>
            <a:endParaRPr lang="fr-FR" sz="1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739628" y="2502186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749016" y="3840458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772424" y="4517168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63239" y="2343305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15561" y="4232334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629834" y="4814093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785082" y="1973824"/>
            <a:ext cx="168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Choux Fleurs </a:t>
            </a:r>
          </a:p>
          <a:p>
            <a:pPr algn="ctr"/>
            <a:r>
              <a:rPr lang="fr-FR" sz="1000" b="1" dirty="0"/>
              <a:t>à la Grecque</a:t>
            </a:r>
            <a:endParaRPr lang="fr-FR" sz="105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643172" y="2599977"/>
            <a:ext cx="17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Boulettes d’Agneau, Jus  Oriental</a:t>
            </a:r>
          </a:p>
          <a:p>
            <a:pPr algn="ctr"/>
            <a:r>
              <a:rPr lang="fr-FR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</a:p>
          <a:p>
            <a:pPr algn="ctr"/>
            <a:r>
              <a:rPr lang="fr-FR" sz="1000" b="1" dirty="0"/>
              <a:t>Boulettes de Soja, Jus Oriental</a:t>
            </a:r>
          </a:p>
          <a:p>
            <a:pPr algn="ctr"/>
            <a:endParaRPr lang="fr-FR" sz="10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4643172" y="5116090"/>
            <a:ext cx="1703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Compote </a:t>
            </a:r>
          </a:p>
          <a:p>
            <a:pPr algn="ctr"/>
            <a:r>
              <a:rPr lang="fr-FR" sz="1000" b="1" dirty="0"/>
              <a:t>Pommes Abricots</a:t>
            </a:r>
          </a:p>
          <a:p>
            <a:pPr algn="ctr"/>
            <a:r>
              <a:rPr lang="fr-FR" sz="1000" b="1" dirty="0"/>
              <a:t>(Individuel)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1" y="416576"/>
            <a:ext cx="2246446" cy="2358708"/>
          </a:xfrm>
          <a:prstGeom prst="rect">
            <a:avLst/>
          </a:prstGeom>
          <a:solidFill>
            <a:srgbClr val="63B6B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noProof="0" dirty="0">
                <a:solidFill>
                  <a:prstClr val="white"/>
                </a:solidFill>
                <a:latin typeface="Garden Grown US B" panose="02000506000000020004" pitchFamily="50" charset="0"/>
              </a:rPr>
              <a:t>Menus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01342" y="627282"/>
            <a:ext cx="3997049" cy="47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460356" y="884307"/>
            <a:ext cx="411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Elior Light" panose="02000503020000020004" pitchFamily="2" charset="0"/>
              </a:rPr>
              <a:t>Lundi 25 mars au vendredi 29 mars 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1971" y="6669970"/>
            <a:ext cx="1073308" cy="12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" y="4856194"/>
            <a:ext cx="253892" cy="253892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2" y="4660885"/>
            <a:ext cx="192422" cy="194076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576506" y="4105408"/>
            <a:ext cx="1677190" cy="196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fr-FR" sz="1026" spc="-57" dirty="0">
              <a:solidFill>
                <a:prstClr val="black"/>
              </a:solidFill>
              <a:latin typeface="Elior Light" panose="020005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Label rouge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Recette végétarienne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Produit local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Poisson issu de la pêche durable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Viande française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BIO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A.O.P. / I.G.P.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358494" y="4103981"/>
            <a:ext cx="83708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40" dirty="0">
                <a:solidFill>
                  <a:prstClr val="black"/>
                </a:solidFill>
                <a:latin typeface="Elior Light" panose="02000503020000020004" pitchFamily="2" charset="0"/>
              </a:rPr>
              <a:t>LÉGENDE :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75321" y="4062939"/>
            <a:ext cx="1971126" cy="212220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2">
              <a:solidFill>
                <a:prstClr val="white"/>
              </a:solidFill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1" y="5120826"/>
            <a:ext cx="235518" cy="20187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5" y="5361100"/>
            <a:ext cx="219457" cy="188106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00000000-0008-0000-1200-0000430000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2" y="5594339"/>
            <a:ext cx="234874" cy="222555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4621988" y="3386145"/>
            <a:ext cx="166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749016" y="3478742"/>
            <a:ext cx="174041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Purée de Pdt &amp; Carottes</a:t>
            </a:r>
          </a:p>
          <a:p>
            <a:pPr lvl="0" algn="ctr"/>
            <a:r>
              <a:rPr lang="fr-FR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Lait BIO</a:t>
            </a:r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2681507" y="4919376"/>
            <a:ext cx="174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Fruit </a:t>
            </a:r>
          </a:p>
        </p:txBody>
      </p:sp>
      <p:pic>
        <p:nvPicPr>
          <p:cNvPr id="98" name="image37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5" y="4388061"/>
            <a:ext cx="238791" cy="234407"/>
          </a:xfrm>
          <a:prstGeom prst="rect">
            <a:avLst/>
          </a:prstGeom>
        </p:spPr>
      </p:pic>
      <p:pic>
        <p:nvPicPr>
          <p:cNvPr id="99" name="Image 9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40" y="6014402"/>
            <a:ext cx="1084595" cy="7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ppellation d'origine protégée — Wikipé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5" y="5840317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2670670" y="4187937"/>
            <a:ext cx="174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Brie 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8286113" y="4507775"/>
            <a:ext cx="1637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St </a:t>
            </a:r>
            <a:r>
              <a:rPr lang="fr-FR" sz="1000" b="1" dirty="0" err="1"/>
              <a:t>Moret</a:t>
            </a:r>
            <a:endParaRPr lang="fr-FR" sz="1000" b="1" dirty="0"/>
          </a:p>
        </p:txBody>
      </p:sp>
      <p:sp>
        <p:nvSpPr>
          <p:cNvPr id="69" name="ZoneTexte 68"/>
          <p:cNvSpPr txBox="1"/>
          <p:nvPr/>
        </p:nvSpPr>
        <p:spPr>
          <a:xfrm>
            <a:off x="8214098" y="3163014"/>
            <a:ext cx="1674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Nuggets de </a:t>
            </a:r>
          </a:p>
          <a:p>
            <a:pPr algn="ctr"/>
            <a:r>
              <a:rPr lang="fr-FR" sz="1100" b="1" dirty="0"/>
              <a:t>Poisson, </a:t>
            </a:r>
          </a:p>
          <a:p>
            <a:pPr algn="ctr"/>
            <a:r>
              <a:rPr lang="fr-FR" sz="1100" b="1" dirty="0"/>
              <a:t>Sauce </a:t>
            </a:r>
            <a:r>
              <a:rPr lang="fr-FR" sz="1100" b="1" dirty="0" err="1"/>
              <a:t>Aiöli</a:t>
            </a:r>
            <a:endParaRPr lang="fr-FR" sz="11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4148877" y="6185141"/>
            <a:ext cx="3675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Tous nos plats Végétariens  sont complémentés si besoin de protéine végétale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0073883" y="3497311"/>
            <a:ext cx="1711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FERIE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8265849" y="2504733"/>
            <a:ext cx="1636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Nid du Lapin :</a:t>
            </a:r>
          </a:p>
          <a:p>
            <a:pPr algn="ctr"/>
            <a:r>
              <a:rPr lang="fr-FR" sz="1000" b="1" dirty="0"/>
              <a:t> Carottes Râpées Garni de Maïs 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8215198" y="4347918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8182913" y="4714439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8174549" y="2931625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8175911" y="4925823"/>
            <a:ext cx="174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Dessert du Lapin </a:t>
            </a:r>
          </a:p>
          <a:p>
            <a:pPr algn="ctr"/>
            <a:r>
              <a:rPr lang="fr-FR" sz="1000" b="1" dirty="0"/>
              <a:t>au</a:t>
            </a:r>
          </a:p>
          <a:p>
            <a:pPr algn="ctr"/>
            <a:r>
              <a:rPr lang="fr-FR" sz="1200" b="1" dirty="0">
                <a:solidFill>
                  <a:srgbClr val="00B050"/>
                </a:solidFill>
              </a:rPr>
              <a:t>Lait BIO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E17147CE-1B30-47B2-89E1-41CE824FD2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5" y="5513500"/>
            <a:ext cx="219457" cy="188106"/>
          </a:xfrm>
          <a:prstGeom prst="rect">
            <a:avLst/>
          </a:prstGeom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id="{36954C95-75ED-43E9-A35A-98B154944A9F}"/>
              </a:ext>
            </a:extLst>
          </p:cNvPr>
          <p:cNvSpPr txBox="1"/>
          <p:nvPr/>
        </p:nvSpPr>
        <p:spPr>
          <a:xfrm>
            <a:off x="4655153" y="4513607"/>
            <a:ext cx="1583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Boudoir</a:t>
            </a:r>
            <a:endParaRPr lang="fr-FR" sz="1100" b="1" dirty="0">
              <a:solidFill>
                <a:srgbClr val="00B05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5A9AF5-706A-911E-24EE-A0F658B65DA3}"/>
              </a:ext>
            </a:extLst>
          </p:cNvPr>
          <p:cNvSpPr txBox="1"/>
          <p:nvPr/>
        </p:nvSpPr>
        <p:spPr>
          <a:xfrm>
            <a:off x="8217104" y="3955796"/>
            <a:ext cx="1724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ior Light" panose="02000503020000020004" pitchFamily="2" charset="0"/>
              </a:rPr>
              <a:t>Pdt Vapeurs</a:t>
            </a:r>
          </a:p>
          <a:p>
            <a:pPr algn="ctr"/>
            <a:r>
              <a:rPr lang="fr-FR" sz="1100" b="1" dirty="0">
                <a:latin typeface="Elior Light" panose="02000503020000020004" pitchFamily="2" charset="0"/>
              </a:rPr>
              <a:t>Epinards à la Béchamel</a:t>
            </a:r>
          </a:p>
          <a:p>
            <a:pPr algn="ctr"/>
            <a:endParaRPr lang="fr-FR" sz="1100" b="1" dirty="0">
              <a:latin typeface="Elior Light" panose="02000503020000020004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B4AE4A-1995-5379-52C5-E2F51E3BA50F}"/>
              </a:ext>
            </a:extLst>
          </p:cNvPr>
          <p:cNvSpPr txBox="1"/>
          <p:nvPr/>
        </p:nvSpPr>
        <p:spPr>
          <a:xfrm>
            <a:off x="8191779" y="3762571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9A5BF5-F33C-0890-D391-6BC7516C46A4}"/>
              </a:ext>
            </a:extLst>
          </p:cNvPr>
          <p:cNvSpPr txBox="1"/>
          <p:nvPr/>
        </p:nvSpPr>
        <p:spPr>
          <a:xfrm>
            <a:off x="2676235" y="2723311"/>
            <a:ext cx="1894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Accras de Morue, </a:t>
            </a:r>
          </a:p>
          <a:p>
            <a:pPr algn="ctr"/>
            <a:r>
              <a:rPr lang="fr-FR" sz="1000" b="1" dirty="0"/>
              <a:t>Sauce Barbecue</a:t>
            </a:r>
          </a:p>
          <a:p>
            <a:pPr algn="ctr"/>
            <a:endParaRPr lang="fr-FR" sz="1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910DE4-9BEF-BD70-6FF1-6BF88D28D0A8}"/>
              </a:ext>
            </a:extLst>
          </p:cNvPr>
          <p:cNvSpPr txBox="1"/>
          <p:nvPr/>
        </p:nvSpPr>
        <p:spPr>
          <a:xfrm>
            <a:off x="2813621" y="3170636"/>
            <a:ext cx="166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EF772F-8CB2-6B31-979A-25702EF3163A}"/>
              </a:ext>
            </a:extLst>
          </p:cNvPr>
          <p:cNvSpPr/>
          <p:nvPr/>
        </p:nvSpPr>
        <p:spPr>
          <a:xfrm>
            <a:off x="4589589" y="3762571"/>
            <a:ext cx="17404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Blé BIO </a:t>
            </a:r>
            <a:r>
              <a:rPr lang="fr-FR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Pilaw</a:t>
            </a:r>
          </a:p>
          <a:p>
            <a:pPr lvl="0" algn="ctr"/>
            <a:r>
              <a:rPr lang="fr-FR" sz="1000" b="1" dirty="0">
                <a:latin typeface="Calibri" panose="020F0502020204030204" pitchFamily="34" charset="0"/>
                <a:cs typeface="Calibri" panose="020F0502020204030204" pitchFamily="34" charset="0"/>
              </a:rPr>
              <a:t>Légumes Couscous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1B94538-488A-2595-E61A-4D2B8DC10F4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69" y="4211603"/>
            <a:ext cx="234874" cy="2225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B85843-6A80-E7E7-5A82-E0B4126224D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29" y="4901485"/>
            <a:ext cx="234874" cy="2225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D70E50C-74A0-0181-64EC-93A1A0884D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55" y="2803458"/>
            <a:ext cx="235518" cy="20187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1B41A39-AA5B-9863-FB99-6A55261843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0" y="3329490"/>
            <a:ext cx="235518" cy="20187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46890EC9-E56A-4062-82DC-DE1A032772C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64" y="4515385"/>
            <a:ext cx="234874" cy="222555"/>
          </a:xfrm>
          <a:prstGeom prst="rect">
            <a:avLst/>
          </a:prstGeom>
        </p:spPr>
      </p:pic>
      <p:pic>
        <p:nvPicPr>
          <p:cNvPr id="64" name="Image 63" descr="Nid de Pâques">
            <a:extLst>
              <a:ext uri="{FF2B5EF4-FFF2-40B4-BE49-F238E27FC236}">
                <a16:creationId xmlns:a16="http://schemas.microsoft.com/office/drawing/2014/main" id="{070A2D85-B82E-41EA-8FB7-4B8A43497F1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34" y="1873312"/>
            <a:ext cx="1024181" cy="57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Image 65" descr="Coloriage Lapins de Pâques">
            <a:extLst>
              <a:ext uri="{FF2B5EF4-FFF2-40B4-BE49-F238E27FC236}">
                <a16:creationId xmlns:a16="http://schemas.microsoft.com/office/drawing/2014/main" id="{E923A37F-0E3B-49F9-88F7-BA421DD52EDD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37" y="5486369"/>
            <a:ext cx="964163" cy="72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730B84C7-4AD9-426F-A4D7-C6831349F80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86" y="5218210"/>
            <a:ext cx="234874" cy="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8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08" y="-14802"/>
            <a:ext cx="9715000" cy="68728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73677" y="2551764"/>
            <a:ext cx="1666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Galette </a:t>
            </a:r>
          </a:p>
          <a:p>
            <a:pPr algn="ctr"/>
            <a:r>
              <a:rPr lang="fr-FR" sz="1050" b="1" dirty="0"/>
              <a:t>De</a:t>
            </a:r>
          </a:p>
          <a:p>
            <a:pPr algn="ctr"/>
            <a:r>
              <a:rPr lang="fr-FR" sz="1050" b="1" dirty="0"/>
              <a:t> Blé &amp; Epinard, </a:t>
            </a:r>
          </a:p>
          <a:p>
            <a:pPr algn="ctr"/>
            <a:r>
              <a:rPr lang="fr-FR" sz="1050" b="1" dirty="0"/>
              <a:t>Ketchup</a:t>
            </a:r>
            <a:endParaRPr lang="fr-FR" sz="11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130485" y="5100301"/>
            <a:ext cx="1433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000" b="1" dirty="0">
                <a:latin typeface="Calibri" panose="020F0502020204030204" pitchFamily="34" charset="0"/>
                <a:cs typeface="Calibri" panose="020F0502020204030204" pitchFamily="34" charset="0"/>
              </a:rPr>
              <a:t>Compote </a:t>
            </a:r>
          </a:p>
          <a:p>
            <a:pPr algn="ctr"/>
            <a:r>
              <a:rPr lang="fr-FR" sz="1000" b="1" dirty="0">
                <a:latin typeface="Calibri" panose="020F0502020204030204" pitchFamily="34" charset="0"/>
                <a:cs typeface="Calibri" panose="020F0502020204030204" pitchFamily="34" charset="0"/>
              </a:rPr>
              <a:t>Pommes &amp; Abricots</a:t>
            </a:r>
          </a:p>
          <a:p>
            <a:pPr algn="ctr"/>
            <a:r>
              <a:rPr lang="fr-FR" sz="900" b="1" dirty="0">
                <a:latin typeface="Calibri" panose="020F0502020204030204" pitchFamily="34" charset="0"/>
                <a:cs typeface="Calibri" panose="020F0502020204030204" pitchFamily="34" charset="0"/>
              </a:rPr>
              <a:t>(Individuel)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74514" y="2992928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Paella </a:t>
            </a:r>
          </a:p>
          <a:p>
            <a:pPr algn="ctr"/>
            <a:r>
              <a:rPr lang="fr-FR" sz="1000" b="1" dirty="0"/>
              <a:t>de la Mer</a:t>
            </a:r>
          </a:p>
          <a:p>
            <a:pPr algn="ctr"/>
            <a:r>
              <a:rPr lang="fr-FR" sz="1000" b="1" dirty="0"/>
              <a:t>(poisson, fruits de mer</a:t>
            </a:r>
          </a:p>
          <a:p>
            <a:pPr algn="ctr"/>
            <a:r>
              <a:rPr lang="fr-FR" sz="1000" b="1" dirty="0"/>
              <a:t>Au Riz </a:t>
            </a:r>
          </a:p>
          <a:p>
            <a:pPr algn="ctr"/>
            <a:endParaRPr lang="fr-FR" sz="1000" b="1" dirty="0">
              <a:solidFill>
                <a:srgbClr val="00B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45818" y="4784803"/>
            <a:ext cx="17631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Crème Catalane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(Lait Bio)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764843" y="2434821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727664" y="4231820"/>
            <a:ext cx="166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763883" y="4850549"/>
            <a:ext cx="1594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913209" y="3262318"/>
            <a:ext cx="1726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cs typeface="Calibri" panose="020F0502020204030204" pitchFamily="34" charset="0"/>
              </a:rPr>
              <a:t>FERIE</a:t>
            </a:r>
            <a:endParaRPr lang="fr-FR" sz="10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348652" y="2453975"/>
            <a:ext cx="15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80710" y="3898133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0066561" y="2992416"/>
            <a:ext cx="1600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Coquillettes BIO, </a:t>
            </a:r>
            <a:r>
              <a:rPr lang="fr-FR" sz="1000" b="1" dirty="0"/>
              <a:t>Bolognaise </a:t>
            </a:r>
          </a:p>
          <a:p>
            <a:pPr algn="ctr"/>
            <a:r>
              <a:rPr lang="fr-FR" sz="1000" b="1" dirty="0"/>
              <a:t>de Bœuf</a:t>
            </a:r>
          </a:p>
          <a:p>
            <a:pPr algn="ctr"/>
            <a:r>
              <a:rPr lang="fr-FR" sz="1100" b="1" i="1" dirty="0"/>
              <a:t>OU</a:t>
            </a:r>
          </a:p>
          <a:p>
            <a:pPr algn="ctr"/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Coquillettes BIO</a:t>
            </a:r>
          </a:p>
          <a:p>
            <a:pPr algn="ctr"/>
            <a:r>
              <a:rPr lang="fr-FR" sz="1000" b="1" dirty="0"/>
              <a:t>Bolognaise Végétarienne</a:t>
            </a:r>
          </a:p>
          <a:p>
            <a:pPr algn="ctr"/>
            <a:endParaRPr lang="fr-FR" sz="10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0043905" y="2751461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9974101" y="4292734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1" y="416576"/>
            <a:ext cx="2579426" cy="2358708"/>
          </a:xfrm>
          <a:prstGeom prst="rect">
            <a:avLst/>
          </a:prstGeom>
          <a:solidFill>
            <a:srgbClr val="63B6B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noProof="0" dirty="0">
                <a:solidFill>
                  <a:prstClr val="white"/>
                </a:solidFill>
                <a:latin typeface="Garden Grown US B" panose="02000506000000020004" pitchFamily="50" charset="0"/>
              </a:rPr>
              <a:t>Menus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lior Light" panose="0200050302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1342" y="627282"/>
            <a:ext cx="3997049" cy="47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410198" y="884307"/>
            <a:ext cx="413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Elior Light" panose="02000503020000020004" pitchFamily="2" charset="0"/>
              </a:rPr>
              <a:t>Lundi 01 avril au vendredi 05 avril 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1971" y="6669970"/>
            <a:ext cx="1073308" cy="12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" y="4856194"/>
            <a:ext cx="253892" cy="253892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2" y="4660885"/>
            <a:ext cx="192422" cy="194076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576506" y="4105408"/>
            <a:ext cx="1677190" cy="196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fr-FR" sz="1026" spc="-57" dirty="0">
              <a:solidFill>
                <a:prstClr val="black"/>
              </a:solidFill>
              <a:latin typeface="Elior Light" panose="020005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Label rouge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Recette végétarienne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Produit local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Poisson issu de la pêche durable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Viande française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BIO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A.O.P. / I.G.P.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358494" y="4103981"/>
            <a:ext cx="83708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40" dirty="0">
                <a:solidFill>
                  <a:prstClr val="black"/>
                </a:solidFill>
                <a:latin typeface="Elior Light" panose="02000503020000020004" pitchFamily="2" charset="0"/>
              </a:rPr>
              <a:t>LÉGENDE :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75321" y="4062938"/>
            <a:ext cx="1971126" cy="209632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2">
              <a:solidFill>
                <a:prstClr val="white"/>
              </a:solidFill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1" y="5120826"/>
            <a:ext cx="235518" cy="20187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5" y="5361100"/>
            <a:ext cx="219457" cy="1881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70566" y="3825336"/>
            <a:ext cx="1792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00000000-0008-0000-1200-0000430000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2" y="5594339"/>
            <a:ext cx="234874" cy="222555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4739756" y="5182154"/>
            <a:ext cx="1619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Pomme</a:t>
            </a:r>
          </a:p>
        </p:txBody>
      </p:sp>
      <p:pic>
        <p:nvPicPr>
          <p:cNvPr id="101" name="image37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7" y="4394330"/>
            <a:ext cx="238791" cy="234407"/>
          </a:xfrm>
          <a:prstGeom prst="rect">
            <a:avLst/>
          </a:prstGeom>
        </p:spPr>
      </p:pic>
      <p:pic>
        <p:nvPicPr>
          <p:cNvPr id="75" name="Image 7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405" y="5880244"/>
            <a:ext cx="1084595" cy="7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Appellation d'origine protégée — Wikipé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5" y="5840317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ZoneTexte 70"/>
          <p:cNvSpPr txBox="1"/>
          <p:nvPr/>
        </p:nvSpPr>
        <p:spPr>
          <a:xfrm>
            <a:off x="10090788" y="2130633"/>
            <a:ext cx="155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Potage de Légumes </a:t>
            </a:r>
            <a:r>
              <a:rPr lang="fr-FR" sz="1400" b="1" dirty="0">
                <a:solidFill>
                  <a:srgbClr val="00B050"/>
                </a:solidFill>
              </a:rPr>
              <a:t>BIO</a:t>
            </a:r>
            <a:r>
              <a:rPr lang="fr-FR" sz="1100" b="1" dirty="0"/>
              <a:t>, Croutons</a:t>
            </a:r>
            <a:endParaRPr lang="fr-FR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100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4809531" y="4451746"/>
            <a:ext cx="160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Fromage Frais </a:t>
            </a:r>
          </a:p>
          <a:p>
            <a:pPr algn="ctr"/>
            <a:r>
              <a:rPr lang="fr-FR" sz="1000" b="1" dirty="0"/>
              <a:t>aux Fruits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8257659" y="4071915"/>
            <a:ext cx="167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Tomme des </a:t>
            </a:r>
          </a:p>
          <a:p>
            <a:pPr algn="ctr"/>
            <a:r>
              <a:rPr lang="fr-FR" sz="1000" b="1" dirty="0"/>
              <a:t>Pyrénées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572520" y="6067676"/>
            <a:ext cx="3675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Tous nos plats végétariens sont complémentés si besoin de protéine végétale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0AC0690-FD81-89F7-D66F-6B2140A7D2B0}"/>
              </a:ext>
            </a:extLst>
          </p:cNvPr>
          <p:cNvSpPr txBox="1"/>
          <p:nvPr/>
        </p:nvSpPr>
        <p:spPr>
          <a:xfrm>
            <a:off x="4753770" y="1921863"/>
            <a:ext cx="1648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B050"/>
                </a:solidFill>
              </a:rPr>
              <a:t>Betteraves BIO, </a:t>
            </a:r>
            <a:r>
              <a:rPr lang="fr-FR" sz="1100" b="1" dirty="0"/>
              <a:t>Vinaigrette à la Framboise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1A6F0883-A543-4DE9-A835-C985E0F550D7}"/>
              </a:ext>
            </a:extLst>
          </p:cNvPr>
          <p:cNvSpPr txBox="1"/>
          <p:nvPr/>
        </p:nvSpPr>
        <p:spPr>
          <a:xfrm>
            <a:off x="4774023" y="3592519"/>
            <a:ext cx="157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46749A8E-FE60-40EF-ABC8-42BD07E1A32D}"/>
              </a:ext>
            </a:extLst>
          </p:cNvPr>
          <p:cNvSpPr txBox="1"/>
          <p:nvPr/>
        </p:nvSpPr>
        <p:spPr>
          <a:xfrm>
            <a:off x="4770907" y="3736950"/>
            <a:ext cx="1621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ior Light" panose="02000503020000020004" pitchFamily="2" charset="0"/>
              </a:rPr>
              <a:t>Pdt Quartiers</a:t>
            </a:r>
          </a:p>
          <a:p>
            <a:pPr algn="ctr"/>
            <a:r>
              <a:rPr lang="fr-FR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ior Light" panose="02000503020000020004" pitchFamily="2" charset="0"/>
              </a:rPr>
              <a:t>Brocolis BIO </a:t>
            </a:r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ior Light" panose="02000503020000020004" pitchFamily="2" charset="0"/>
              </a:rPr>
              <a:t>Etuvées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8CBAC2D2-2EE5-4439-A41A-1A0B136F7FEC}"/>
              </a:ext>
            </a:extLst>
          </p:cNvPr>
          <p:cNvSpPr txBox="1"/>
          <p:nvPr/>
        </p:nvSpPr>
        <p:spPr>
          <a:xfrm>
            <a:off x="8223165" y="2016380"/>
            <a:ext cx="1702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« </a:t>
            </a:r>
            <a:r>
              <a:rPr lang="fr-FR" sz="1000" b="1" dirty="0" err="1"/>
              <a:t>Ensaladilla</a:t>
            </a:r>
            <a:r>
              <a:rPr lang="fr-FR" sz="1000" b="1" dirty="0"/>
              <a:t> </a:t>
            </a:r>
          </a:p>
          <a:p>
            <a:pPr algn="ctr"/>
            <a:r>
              <a:rPr lang="fr-FR" sz="1000" b="1" dirty="0"/>
              <a:t>Au</a:t>
            </a:r>
          </a:p>
          <a:p>
            <a:pPr algn="ctr"/>
            <a:r>
              <a:rPr lang="fr-FR" sz="1000" b="1" dirty="0"/>
              <a:t> Jambon de Dinde</a:t>
            </a:r>
          </a:p>
          <a:p>
            <a:pPr algn="ctr"/>
            <a:endParaRPr lang="fr-FR" sz="1000" b="1" dirty="0">
              <a:solidFill>
                <a:srgbClr val="00B050"/>
              </a:solidFill>
            </a:endParaRP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7ECF0954-7734-411D-BFC8-1A833DA0F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00" y="3356594"/>
            <a:ext cx="192422" cy="1940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773B47-4BAC-6EE4-2437-138D1DE0C05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35" y="5176543"/>
            <a:ext cx="234874" cy="2225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40C549-C757-338A-350F-07C4196E06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57" y="3009947"/>
            <a:ext cx="235518" cy="2018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48363BF-AF5C-4CD5-D61B-2D8E749CCA0D}"/>
              </a:ext>
            </a:extLst>
          </p:cNvPr>
          <p:cNvSpPr txBox="1"/>
          <p:nvPr/>
        </p:nvSpPr>
        <p:spPr>
          <a:xfrm>
            <a:off x="8299302" y="4468066"/>
            <a:ext cx="1594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9F3A632-247C-E15F-C9D3-5199CE1F31F0}"/>
              </a:ext>
            </a:extLst>
          </p:cNvPr>
          <p:cNvSpPr txBox="1"/>
          <p:nvPr/>
        </p:nvSpPr>
        <p:spPr>
          <a:xfrm>
            <a:off x="10130485" y="4932653"/>
            <a:ext cx="15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B976940-845A-2166-6724-35D9D8B3EF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18" y="3222404"/>
            <a:ext cx="219457" cy="18810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FAA4941-E6D3-4949-DA77-926917E66E73}"/>
              </a:ext>
            </a:extLst>
          </p:cNvPr>
          <p:cNvSpPr txBox="1"/>
          <p:nvPr/>
        </p:nvSpPr>
        <p:spPr>
          <a:xfrm>
            <a:off x="9999524" y="4641100"/>
            <a:ext cx="1671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Mozzarella Râpé</a:t>
            </a:r>
          </a:p>
        </p:txBody>
      </p:sp>
      <p:pic>
        <p:nvPicPr>
          <p:cNvPr id="63" name="Image 62" descr="Drapeau de l'Espagne avec écusson ⚑ Histoire et vente du pavillon espagnol">
            <a:extLst>
              <a:ext uri="{FF2B5EF4-FFF2-40B4-BE49-F238E27FC236}">
                <a16:creationId xmlns:a16="http://schemas.microsoft.com/office/drawing/2014/main" id="{60E2AFE1-D46D-413A-9F50-2589155C24B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175" y="5308657"/>
            <a:ext cx="9334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DEF8F82D-DF74-4FC2-88F8-5430D8DDAFB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319" y="3550670"/>
            <a:ext cx="234874" cy="222555"/>
          </a:xfrm>
          <a:prstGeom prst="rect">
            <a:avLst/>
          </a:prstGeom>
        </p:spPr>
      </p:pic>
      <p:pic>
        <p:nvPicPr>
          <p:cNvPr id="65" name="Picture 2" descr="Appellation d'origine protégée — Wikipédia">
            <a:extLst>
              <a:ext uri="{FF2B5EF4-FFF2-40B4-BE49-F238E27FC236}">
                <a16:creationId xmlns:a16="http://schemas.microsoft.com/office/drawing/2014/main" id="{6B76B80F-AEB1-4126-A03F-9AC7BB8F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619" y="4104989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B442391A-59BD-47C5-83AC-6E5879A8675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56" y="5789655"/>
            <a:ext cx="234874" cy="222555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76FC3A3-9DDF-4E28-9359-04B905D997D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2" y="4566004"/>
            <a:ext cx="234874" cy="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79" y="8226"/>
            <a:ext cx="9715000" cy="68728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99688" y="2717253"/>
            <a:ext cx="16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Emincé de Volaille à la Crème</a:t>
            </a:r>
          </a:p>
          <a:p>
            <a:pPr algn="ctr"/>
            <a:r>
              <a:rPr lang="fr-FR" sz="1050" b="1" i="1" dirty="0"/>
              <a:t>OU</a:t>
            </a:r>
          </a:p>
          <a:p>
            <a:pPr algn="ctr"/>
            <a:r>
              <a:rPr lang="fr-FR" sz="1000" b="1" dirty="0"/>
              <a:t>Mijoté de Poisson à la Crème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58405" y="5043638"/>
            <a:ext cx="177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64118" y="2800343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898480" y="4201281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29168" y="4785645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98655" y="1965771"/>
            <a:ext cx="17493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Choux Fleurs, </a:t>
            </a:r>
          </a:p>
          <a:p>
            <a:pPr algn="ctr"/>
            <a:r>
              <a:rPr lang="fr-FR" sz="1100" b="1" dirty="0"/>
              <a:t>Vinaigrette </a:t>
            </a:r>
          </a:p>
          <a:p>
            <a:pPr algn="ctr"/>
            <a:r>
              <a:rPr lang="fr-FR" sz="1100" b="1" dirty="0"/>
              <a:t>aux Grains de Moutarde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38921" y="3073744"/>
            <a:ext cx="1702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Choucroute </a:t>
            </a:r>
          </a:p>
          <a:p>
            <a:pPr algn="ctr"/>
            <a:r>
              <a:rPr lang="fr-FR" sz="1000" b="1" dirty="0"/>
              <a:t>Saucisses</a:t>
            </a:r>
          </a:p>
          <a:p>
            <a:pPr algn="ctr"/>
            <a:r>
              <a:rPr lang="fr-FR" sz="1050" b="1" i="1" dirty="0"/>
              <a:t>OU</a:t>
            </a:r>
          </a:p>
          <a:p>
            <a:pPr algn="ctr"/>
            <a:r>
              <a:rPr lang="fr-FR" sz="1000" b="1" dirty="0"/>
              <a:t>Choucroute </a:t>
            </a:r>
          </a:p>
          <a:p>
            <a:pPr algn="ctr"/>
            <a:r>
              <a:rPr lang="fr-FR" sz="1000" b="1" dirty="0"/>
              <a:t>Poisson</a:t>
            </a:r>
          </a:p>
          <a:p>
            <a:pPr algn="ctr"/>
            <a:endParaRPr lang="fr-FR" sz="1000" b="1" dirty="0">
              <a:solidFill>
                <a:srgbClr val="00B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68801" y="4145953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709178" y="4858769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929168" y="3033958"/>
            <a:ext cx="172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cs typeface="Calibri" panose="020F0502020204030204" pitchFamily="34" charset="0"/>
              </a:rPr>
              <a:t>Beignets de Poisson, </a:t>
            </a:r>
          </a:p>
          <a:p>
            <a:pPr algn="ctr"/>
            <a:r>
              <a:rPr lang="fr-FR" sz="1000" b="1" dirty="0">
                <a:cs typeface="Calibri" panose="020F0502020204030204" pitchFamily="34" charset="0"/>
              </a:rPr>
              <a:t>Sauce </a:t>
            </a:r>
            <a:r>
              <a:rPr lang="fr-FR" sz="1000" b="1" dirty="0" err="1">
                <a:cs typeface="Calibri" panose="020F0502020204030204" pitchFamily="34" charset="0"/>
              </a:rPr>
              <a:t>Aioli</a:t>
            </a:r>
            <a:endParaRPr lang="fr-FR" sz="10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8276278" y="4616367"/>
            <a:ext cx="1619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Munster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148047" y="5127875"/>
            <a:ext cx="1566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Yaourt Brassé </a:t>
            </a:r>
          </a:p>
          <a:p>
            <a:pPr algn="ctr"/>
            <a:r>
              <a:rPr lang="fr-FR" sz="1000" b="1" dirty="0"/>
              <a:t>Banane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221841" y="2918266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264734" y="4351730"/>
            <a:ext cx="166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18279" y="4854680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0013389" y="2025957"/>
            <a:ext cx="1749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Salade de </a:t>
            </a:r>
          </a:p>
          <a:p>
            <a:pPr algn="ctr"/>
            <a:r>
              <a:rPr lang="fr-FR" sz="1100" b="1" dirty="0"/>
              <a:t>Radis Blanc 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0019367" y="2899544"/>
            <a:ext cx="1630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Parmentier </a:t>
            </a:r>
          </a:p>
          <a:p>
            <a:pPr algn="ctr"/>
            <a:r>
              <a:rPr 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/>
            <a:r>
              <a:rPr 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Lentilles  </a:t>
            </a:r>
          </a:p>
          <a:p>
            <a:pPr algn="ctr"/>
            <a:r>
              <a:rPr 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Petits Légumes</a:t>
            </a:r>
            <a:endParaRPr lang="fr-F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247534" y="5097098"/>
            <a:ext cx="1749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Tarte aux Pommes	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9920779" y="2616656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9937953" y="4808884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1" y="416576"/>
            <a:ext cx="2579426" cy="2358708"/>
          </a:xfrm>
          <a:prstGeom prst="rect">
            <a:avLst/>
          </a:prstGeom>
          <a:solidFill>
            <a:srgbClr val="63B6B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noProof="0" dirty="0">
                <a:solidFill>
                  <a:prstClr val="white"/>
                </a:solidFill>
                <a:latin typeface="Garden Grown US B" panose="02000506000000020004" pitchFamily="50" charset="0"/>
              </a:rPr>
              <a:t>Menus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lior Light" panose="0200050302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1342" y="627282"/>
            <a:ext cx="3997049" cy="47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410198" y="884307"/>
            <a:ext cx="3997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Elior Light" panose="02000503020000020004" pitchFamily="2" charset="0"/>
              </a:rPr>
              <a:t>Lundi 08 avril au vendredi 12 avril 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1971" y="6669970"/>
            <a:ext cx="1073308" cy="12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" y="4856194"/>
            <a:ext cx="253892" cy="253892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2" y="4660885"/>
            <a:ext cx="192422" cy="194076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576506" y="4105408"/>
            <a:ext cx="1677190" cy="196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fr-FR" sz="1026" spc="-57" dirty="0">
              <a:solidFill>
                <a:prstClr val="black"/>
              </a:solidFill>
              <a:latin typeface="Elior Light" panose="020005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Label rouge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Recette végétarienne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Produit local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Poisson issu de la pêche durable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Viande française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BIO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A.O.P. / I.G.P.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358494" y="4103981"/>
            <a:ext cx="83708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40" dirty="0">
                <a:solidFill>
                  <a:prstClr val="black"/>
                </a:solidFill>
                <a:latin typeface="Elior Light" panose="02000503020000020004" pitchFamily="2" charset="0"/>
              </a:rPr>
              <a:t>LÉGENDE :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75321" y="4062938"/>
            <a:ext cx="1971126" cy="209632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2">
              <a:solidFill>
                <a:prstClr val="white"/>
              </a:solidFill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1" y="5120826"/>
            <a:ext cx="235518" cy="20187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9" y="5354036"/>
            <a:ext cx="219457" cy="1881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70566" y="3825336"/>
            <a:ext cx="1792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9830010" y="952365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00000000-0008-0000-1200-0000430000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2" y="5594339"/>
            <a:ext cx="234874" cy="222555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4808723" y="5093422"/>
            <a:ext cx="171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Mousse au Chocolat </a:t>
            </a:r>
          </a:p>
          <a:p>
            <a:pPr algn="ctr"/>
            <a:r>
              <a:rPr lang="fr-FR" sz="1000" b="1" dirty="0"/>
              <a:t>(individuel)</a:t>
            </a:r>
          </a:p>
        </p:txBody>
      </p:sp>
      <p:pic>
        <p:nvPicPr>
          <p:cNvPr id="101" name="image37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7" y="4394330"/>
            <a:ext cx="238791" cy="234407"/>
          </a:xfrm>
          <a:prstGeom prst="rect">
            <a:avLst/>
          </a:prstGeom>
        </p:spPr>
      </p:pic>
      <p:pic>
        <p:nvPicPr>
          <p:cNvPr id="75" name="Image 7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405" y="5880244"/>
            <a:ext cx="1084595" cy="7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6512903" y="4132823"/>
            <a:ext cx="17493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4" name="Picture 2" descr="Appellation d'origine protégée — Wikipé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5" y="5840317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ZoneTexte 70"/>
          <p:cNvSpPr txBox="1"/>
          <p:nvPr/>
        </p:nvSpPr>
        <p:spPr>
          <a:xfrm>
            <a:off x="8208567" y="2399887"/>
            <a:ext cx="1707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Salade de Gruyère à l’Alsacienne &amp; Salade Verte</a:t>
            </a:r>
          </a:p>
          <a:p>
            <a:pPr algn="ctr"/>
            <a:endParaRPr lang="fr-FR" sz="1100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4749237" y="4518661"/>
            <a:ext cx="1580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Camembert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0075628" y="4521275"/>
            <a:ext cx="1582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Comté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4767343" y="3566097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572520" y="6067676"/>
            <a:ext cx="3675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Tous nos plats végétariens sont complémentés si besoin de protéine végétale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F8408E8-A752-266C-17BF-643225AA8606}"/>
              </a:ext>
            </a:extLst>
          </p:cNvPr>
          <p:cNvSpPr txBox="1"/>
          <p:nvPr/>
        </p:nvSpPr>
        <p:spPr>
          <a:xfrm>
            <a:off x="8248408" y="3854803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E5135EC-6231-D429-86BF-A1EA4574B38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72" y="4447425"/>
            <a:ext cx="234874" cy="222555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65673A6-314D-33BA-80BB-6F302BDB8BDB}"/>
              </a:ext>
            </a:extLst>
          </p:cNvPr>
          <p:cNvSpPr txBox="1"/>
          <p:nvPr/>
        </p:nvSpPr>
        <p:spPr>
          <a:xfrm>
            <a:off x="3024529" y="4505626"/>
            <a:ext cx="1619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Cantal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50D0BFF-7A09-52A9-82AD-FD42D35F21B9}"/>
              </a:ext>
            </a:extLst>
          </p:cNvPr>
          <p:cNvSpPr txBox="1"/>
          <p:nvPr/>
        </p:nvSpPr>
        <p:spPr>
          <a:xfrm>
            <a:off x="8284496" y="4102634"/>
            <a:ext cx="1702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Pdt Vapeurs</a:t>
            </a:r>
          </a:p>
          <a:p>
            <a:pPr algn="ctr"/>
            <a:endParaRPr lang="fr-FR" sz="1000" b="1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8BC19E-127B-02A4-A59A-32CAFF4B7A20}"/>
              </a:ext>
            </a:extLst>
          </p:cNvPr>
          <p:cNvSpPr/>
          <p:nvPr/>
        </p:nvSpPr>
        <p:spPr>
          <a:xfrm>
            <a:off x="4793421" y="3788529"/>
            <a:ext cx="1680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Boulgour BIO  </a:t>
            </a:r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 Curry</a:t>
            </a:r>
          </a:p>
          <a:p>
            <a:pPr lvl="0" algn="ctr"/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Brocolis</a:t>
            </a:r>
            <a:endParaRPr lang="fr-FR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0BDC95B9-B866-46A0-A058-A248A544DB74}"/>
              </a:ext>
            </a:extLst>
          </p:cNvPr>
          <p:cNvSpPr txBox="1"/>
          <p:nvPr/>
        </p:nvSpPr>
        <p:spPr>
          <a:xfrm>
            <a:off x="9955831" y="4199497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D1B2F25-F0B1-451C-922F-26EA71F462CD}"/>
              </a:ext>
            </a:extLst>
          </p:cNvPr>
          <p:cNvSpPr/>
          <p:nvPr/>
        </p:nvSpPr>
        <p:spPr>
          <a:xfrm>
            <a:off x="2929167" y="3731439"/>
            <a:ext cx="17699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Polenta </a:t>
            </a:r>
            <a:r>
              <a:rPr lang="fr-FR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Crèmeuse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Semoule &amp; Lait BIO</a:t>
            </a:r>
          </a:p>
          <a:p>
            <a:pPr lvl="0" algn="ctr"/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Gratin de Fenouil</a:t>
            </a:r>
            <a:endParaRPr lang="fr-FR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CCDA48DD-504D-4B1C-A931-E66D6F6B7DDE}"/>
              </a:ext>
            </a:extLst>
          </p:cNvPr>
          <p:cNvSpPr txBox="1"/>
          <p:nvPr/>
        </p:nvSpPr>
        <p:spPr>
          <a:xfrm>
            <a:off x="2906750" y="3490137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pic>
        <p:nvPicPr>
          <p:cNvPr id="102" name="Image 101">
            <a:extLst>
              <a:ext uri="{FF2B5EF4-FFF2-40B4-BE49-F238E27FC236}">
                <a16:creationId xmlns:a16="http://schemas.microsoft.com/office/drawing/2014/main" id="{8AA03DF1-F0B9-4B0C-821F-4862D4831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82" y="5479699"/>
            <a:ext cx="639765" cy="63976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412D0C2E-8D67-4A3E-A2EF-E08AE4FF2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05" y="1876459"/>
            <a:ext cx="500530" cy="50053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6" name="ZoneTexte 105">
            <a:extLst>
              <a:ext uri="{FF2B5EF4-FFF2-40B4-BE49-F238E27FC236}">
                <a16:creationId xmlns:a16="http://schemas.microsoft.com/office/drawing/2014/main" id="{7225C0F0-C965-4048-8ABD-AA44E93753AA}"/>
              </a:ext>
            </a:extLst>
          </p:cNvPr>
          <p:cNvSpPr txBox="1"/>
          <p:nvPr/>
        </p:nvSpPr>
        <p:spPr>
          <a:xfrm>
            <a:off x="2959812" y="2136549"/>
            <a:ext cx="17493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Coleslaw BIO</a:t>
            </a:r>
          </a:p>
          <a:p>
            <a:pPr algn="ctr"/>
            <a:r>
              <a:rPr lang="fr-FR" sz="1100" b="1" dirty="0"/>
              <a:t>Rémoulade</a:t>
            </a:r>
          </a:p>
        </p:txBody>
      </p:sp>
      <p:pic>
        <p:nvPicPr>
          <p:cNvPr id="107" name="Picture 2" descr="Appellation d'origine protégée — Wikipédia">
            <a:extLst>
              <a:ext uri="{FF2B5EF4-FFF2-40B4-BE49-F238E27FC236}">
                <a16:creationId xmlns:a16="http://schemas.microsoft.com/office/drawing/2014/main" id="{9CDCE458-6DC4-4EC5-B1DE-0BEC0A28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02" y="4478830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C066D437-54B9-46CA-A492-356D98342D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38" y="2887110"/>
            <a:ext cx="219457" cy="188106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0253CB01-C6ED-4F2A-8802-F7E5E148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67" y="3274219"/>
            <a:ext cx="235518" cy="201872"/>
          </a:xfrm>
          <a:prstGeom prst="rect">
            <a:avLst/>
          </a:prstGeom>
        </p:spPr>
      </p:pic>
      <p:sp>
        <p:nvSpPr>
          <p:cNvPr id="110" name="ZoneTexte 109">
            <a:extLst>
              <a:ext uri="{FF2B5EF4-FFF2-40B4-BE49-F238E27FC236}">
                <a16:creationId xmlns:a16="http://schemas.microsoft.com/office/drawing/2014/main" id="{8D05EA1A-C7E4-42B9-AEA5-7357B4A323F8}"/>
              </a:ext>
            </a:extLst>
          </p:cNvPr>
          <p:cNvSpPr txBox="1"/>
          <p:nvPr/>
        </p:nvSpPr>
        <p:spPr>
          <a:xfrm>
            <a:off x="4785630" y="2457240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id="{A90C4287-8CDB-4453-9CD5-FEE2AE4630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130" y="3084307"/>
            <a:ext cx="444770" cy="178151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7959D0F0-C34D-4E13-8DC6-41DF4F2E29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47" y="3471891"/>
            <a:ext cx="235518" cy="201872"/>
          </a:xfrm>
          <a:prstGeom prst="rect">
            <a:avLst/>
          </a:prstGeom>
        </p:spPr>
      </p:pic>
      <p:pic>
        <p:nvPicPr>
          <p:cNvPr id="82" name="Picture 2" descr="Appellation d'origine protégée — Wikipédia">
            <a:extLst>
              <a:ext uri="{FF2B5EF4-FFF2-40B4-BE49-F238E27FC236}">
                <a16:creationId xmlns:a16="http://schemas.microsoft.com/office/drawing/2014/main" id="{DD48BC63-11B7-4B83-9859-73C44CAC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28" y="4619406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ppellation d'origine protégée — Wikipédia">
            <a:extLst>
              <a:ext uri="{FF2B5EF4-FFF2-40B4-BE49-F238E27FC236}">
                <a16:creationId xmlns:a16="http://schemas.microsoft.com/office/drawing/2014/main" id="{7C64D871-31AE-E12C-5B11-6FBD46F5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5" y="4446835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99CC4A-E9EF-E2EE-4A50-9A817B8F390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0" y="5023388"/>
            <a:ext cx="234874" cy="222555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E9262380-7CF5-494E-9427-76B421B73BC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503" y="5270506"/>
            <a:ext cx="234874" cy="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4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16" y="-3590"/>
            <a:ext cx="9715000" cy="68728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72124" y="2072605"/>
            <a:ext cx="1696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Salade de </a:t>
            </a:r>
          </a:p>
          <a:p>
            <a:pPr algn="ctr"/>
            <a:r>
              <a:rPr lang="fr-FR" sz="1100" b="1" dirty="0"/>
              <a:t>Tomates</a:t>
            </a:r>
            <a:endParaRPr lang="fr-FR" sz="1100" b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52003" y="2361725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02161" y="3909014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36857" y="4555009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046331" y="1955511"/>
            <a:ext cx="1696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Salade de Carottes, Vinaigrette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97892" y="2983963"/>
            <a:ext cx="1700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err="1"/>
              <a:t>Crèmeux</a:t>
            </a:r>
            <a:r>
              <a:rPr lang="fr-FR" sz="1000" b="1" dirty="0"/>
              <a:t> </a:t>
            </a:r>
          </a:p>
          <a:p>
            <a:pPr algn="ctr"/>
            <a:r>
              <a:rPr lang="fr-FR" sz="1000" b="1" dirty="0"/>
              <a:t>de </a:t>
            </a:r>
          </a:p>
          <a:p>
            <a:pPr algn="ctr"/>
            <a:r>
              <a:rPr lang="fr-FR" sz="1000" b="1" dirty="0"/>
              <a:t>Haricots Rouges </a:t>
            </a:r>
          </a:p>
          <a:p>
            <a:pPr algn="ctr"/>
            <a:r>
              <a:rPr lang="fr-FR" sz="1000" b="1" dirty="0"/>
              <a:t>&amp; Légumes</a:t>
            </a:r>
            <a:endParaRPr lang="fr-FR" sz="1050" b="1" dirty="0">
              <a:solidFill>
                <a:srgbClr val="00B050"/>
              </a:solidFill>
            </a:endParaRPr>
          </a:p>
          <a:p>
            <a:pPr algn="ctr"/>
            <a:endParaRPr lang="fr-FR" sz="1000" b="1" dirty="0">
              <a:solidFill>
                <a:srgbClr val="00B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722942" y="5231059"/>
            <a:ext cx="16738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Fruit</a:t>
            </a:r>
          </a:p>
          <a:p>
            <a:pPr algn="ctr"/>
            <a:endParaRPr lang="fr-FR" sz="1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765008" y="2558100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840215" y="4211275"/>
            <a:ext cx="156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709735" y="4981438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961423" y="2601297"/>
            <a:ext cx="1891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cs typeface="Calibri" panose="020F0502020204030204" pitchFamily="34" charset="0"/>
              </a:rPr>
              <a:t>Samoussa</a:t>
            </a:r>
            <a:endParaRPr lang="fr-FR" sz="10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8209111" y="4612968"/>
            <a:ext cx="1704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Mimolette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013389" y="4920771"/>
            <a:ext cx="1726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Yaourt Vanille</a:t>
            </a:r>
          </a:p>
          <a:p>
            <a:pPr algn="ctr"/>
            <a:r>
              <a:rPr lang="fr-FR" sz="1000" b="1" dirty="0"/>
              <a:t>Lait Entier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398668" y="2753318"/>
            <a:ext cx="1635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65488" y="4827550"/>
            <a:ext cx="169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0009079" y="2009127"/>
            <a:ext cx="1749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Salade </a:t>
            </a:r>
          </a:p>
          <a:p>
            <a:pPr algn="ctr"/>
            <a:r>
              <a:rPr lang="fr-FR" sz="1100" b="1" dirty="0"/>
              <a:t>Verte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9997940" y="2760399"/>
            <a:ext cx="170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Colin Pané</a:t>
            </a:r>
          </a:p>
          <a:p>
            <a:pPr algn="ctr"/>
            <a:r>
              <a:rPr lang="fr-FR" sz="1000" b="1" dirty="0"/>
              <a:t>Quartier Citron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317604" y="5171616"/>
            <a:ext cx="1616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Beignet Chocolat Noisette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0002179" y="2530589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9937856" y="4646819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1" y="416576"/>
            <a:ext cx="2579426" cy="2358708"/>
          </a:xfrm>
          <a:prstGeom prst="rect">
            <a:avLst/>
          </a:prstGeom>
          <a:solidFill>
            <a:srgbClr val="63B6B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noProof="0" dirty="0">
                <a:solidFill>
                  <a:prstClr val="white"/>
                </a:solidFill>
                <a:latin typeface="Garden Grown US B" panose="02000506000000020004" pitchFamily="50" charset="0"/>
              </a:rPr>
              <a:t>Menus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lior Light" panose="0200050302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1342" y="627282"/>
            <a:ext cx="3997049" cy="47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71482" y="843706"/>
            <a:ext cx="4007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Elior Light" panose="02000503020000020004" pitchFamily="2" charset="0"/>
              </a:rPr>
              <a:t>Lundi 15 avril au vendredi 19 avril 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1971" y="6669970"/>
            <a:ext cx="1073308" cy="12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" y="4856194"/>
            <a:ext cx="253892" cy="253892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2" y="4660885"/>
            <a:ext cx="192422" cy="194076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576506" y="4105408"/>
            <a:ext cx="1677190" cy="196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fr-FR" sz="1026" spc="-57" dirty="0">
              <a:solidFill>
                <a:prstClr val="black"/>
              </a:solidFill>
              <a:latin typeface="Elior Light" panose="020005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Label rouge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Recette végétarienne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Produit local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Poisson issu de la pêche durable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Viande française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BIO</a:t>
            </a:r>
          </a:p>
          <a:p>
            <a:pPr>
              <a:lnSpc>
                <a:spcPct val="150000"/>
              </a:lnSpc>
            </a:pPr>
            <a:r>
              <a:rPr lang="fr-FR" sz="1026" spc="-57" dirty="0">
                <a:solidFill>
                  <a:prstClr val="black"/>
                </a:solidFill>
                <a:latin typeface="Elior Light" panose="02000503020000020004" pitchFamily="2" charset="0"/>
              </a:rPr>
              <a:t>A.O.P. / I.G.P.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358494" y="4103981"/>
            <a:ext cx="83708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40" dirty="0">
                <a:solidFill>
                  <a:prstClr val="black"/>
                </a:solidFill>
                <a:latin typeface="Elior Light" panose="02000503020000020004" pitchFamily="2" charset="0"/>
              </a:rPr>
              <a:t>LÉGENDE :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75321" y="4062938"/>
            <a:ext cx="1971126" cy="209632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2">
              <a:solidFill>
                <a:prstClr val="white"/>
              </a:solidFill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1" y="5120826"/>
            <a:ext cx="235518" cy="20187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5" y="5361100"/>
            <a:ext cx="219457" cy="188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6820" y="3496437"/>
            <a:ext cx="1654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 BIO </a:t>
            </a:r>
          </a:p>
          <a:p>
            <a:pPr lvl="0" algn="ctr"/>
            <a:r>
              <a:rPr lang="fr-FR" sz="1000" b="1" dirty="0">
                <a:latin typeface="Calibri" panose="020F0502020204030204" pitchFamily="34" charset="0"/>
                <a:cs typeface="Calibri" panose="020F0502020204030204" pitchFamily="34" charset="0"/>
              </a:rPr>
              <a:t>Cantonais V.G.</a:t>
            </a:r>
          </a:p>
          <a:p>
            <a:pPr lvl="0" algn="ctr"/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70566" y="3825336"/>
            <a:ext cx="1792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101746" y="3286500"/>
            <a:ext cx="17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00000000-0008-0000-1200-0000430000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2" y="5594339"/>
            <a:ext cx="234874" cy="222555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>
          <a:xfrm>
            <a:off x="4694181" y="2782130"/>
            <a:ext cx="17743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Kebab </a:t>
            </a:r>
          </a:p>
          <a:p>
            <a:pPr algn="ctr"/>
            <a:r>
              <a:rPr lang="fr-FR" sz="1100" b="1" dirty="0"/>
              <a:t>Assiette Viande</a:t>
            </a:r>
          </a:p>
          <a:p>
            <a:pPr algn="ctr"/>
            <a:r>
              <a:rPr 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</a:p>
          <a:p>
            <a:pPr algn="ctr"/>
            <a:r>
              <a:rPr lang="fr-FR" sz="1100" b="1" dirty="0"/>
              <a:t>Kebab </a:t>
            </a:r>
          </a:p>
          <a:p>
            <a:pPr algn="ctr"/>
            <a:r>
              <a:rPr lang="fr-FR" sz="1100" b="1" dirty="0"/>
              <a:t>Assiette VG</a:t>
            </a:r>
            <a:endParaRPr lang="fr-FR" sz="900" b="1" dirty="0"/>
          </a:p>
        </p:txBody>
      </p:sp>
      <p:sp>
        <p:nvSpPr>
          <p:cNvPr id="94" name="ZoneTexte 93"/>
          <p:cNvSpPr txBox="1"/>
          <p:nvPr/>
        </p:nvSpPr>
        <p:spPr>
          <a:xfrm>
            <a:off x="4702486" y="4542882"/>
            <a:ext cx="1668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Buche </a:t>
            </a:r>
          </a:p>
          <a:p>
            <a:pPr algn="ctr"/>
            <a:r>
              <a:rPr lang="fr-FR" sz="1000" b="1" dirty="0"/>
              <a:t>de Chèvre 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2956000" y="4962870"/>
            <a:ext cx="171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Yaourt Brassé </a:t>
            </a:r>
          </a:p>
          <a:p>
            <a:pPr algn="ctr"/>
            <a:r>
              <a:rPr lang="fr-FR" sz="1000" b="1" dirty="0"/>
              <a:t>Mix Banane</a:t>
            </a:r>
          </a:p>
        </p:txBody>
      </p:sp>
      <p:pic>
        <p:nvPicPr>
          <p:cNvPr id="101" name="image37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7" y="4394330"/>
            <a:ext cx="238791" cy="234407"/>
          </a:xfrm>
          <a:prstGeom prst="rect">
            <a:avLst/>
          </a:prstGeom>
        </p:spPr>
      </p:pic>
      <p:pic>
        <p:nvPicPr>
          <p:cNvPr id="75" name="Image 7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405" y="5880244"/>
            <a:ext cx="1084595" cy="7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Appellation d'origine protégée — Wikipé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5" y="5840317"/>
            <a:ext cx="275321" cy="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ZoneTexte 70"/>
          <p:cNvSpPr txBox="1"/>
          <p:nvPr/>
        </p:nvSpPr>
        <p:spPr>
          <a:xfrm>
            <a:off x="8335578" y="2096629"/>
            <a:ext cx="1634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Œuf Dur </a:t>
            </a:r>
          </a:p>
          <a:p>
            <a:pPr algn="ctr"/>
            <a:r>
              <a:rPr lang="fr-FR" sz="1100" b="1" dirty="0"/>
              <a:t>Mayonnaise</a:t>
            </a:r>
          </a:p>
          <a:p>
            <a:pPr algn="ctr"/>
            <a:endParaRPr lang="fr-FR" sz="1100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2956000" y="4238938"/>
            <a:ext cx="174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Brie 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0033760" y="4218799"/>
            <a:ext cx="1582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Vache qui Rit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204030" y="6220398"/>
            <a:ext cx="3675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Tous nos plats végétariens sont complémentés si besoin de protéine végétale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B1C2F0F-90F7-0303-0F32-D13D47AC5F4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25" y="4624800"/>
            <a:ext cx="234874" cy="22255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2C78A94-9EA8-CAE7-D302-02D474FA36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35" y="2902618"/>
            <a:ext cx="219457" cy="18810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75C80BF2-C1C4-9F27-6224-B0B474F2BB8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02" y="3964465"/>
            <a:ext cx="234874" cy="22255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4C394606-0EC8-DD80-EFC4-2C994DB1E95F}"/>
              </a:ext>
            </a:extLst>
          </p:cNvPr>
          <p:cNvSpPr txBox="1"/>
          <p:nvPr/>
        </p:nvSpPr>
        <p:spPr>
          <a:xfrm>
            <a:off x="4758434" y="3632858"/>
            <a:ext cx="164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78DEE92E-2AA6-D636-F0B7-1FAEA48B599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75" y="5072458"/>
            <a:ext cx="234874" cy="222555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4101D925-4946-FB6B-FC43-40C5B987F640}"/>
              </a:ext>
            </a:extLst>
          </p:cNvPr>
          <p:cNvSpPr txBox="1"/>
          <p:nvPr/>
        </p:nvSpPr>
        <p:spPr>
          <a:xfrm>
            <a:off x="8246712" y="3642673"/>
            <a:ext cx="1668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EC3963E-CE7F-5B98-91E6-5075315A69EB}"/>
              </a:ext>
            </a:extLst>
          </p:cNvPr>
          <p:cNvSpPr txBox="1"/>
          <p:nvPr/>
        </p:nvSpPr>
        <p:spPr>
          <a:xfrm>
            <a:off x="8287005" y="4273240"/>
            <a:ext cx="155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F06F12C-A766-CD46-3DBA-5BBFA1A6F95A}"/>
              </a:ext>
            </a:extLst>
          </p:cNvPr>
          <p:cNvSpPr txBox="1"/>
          <p:nvPr/>
        </p:nvSpPr>
        <p:spPr>
          <a:xfrm>
            <a:off x="8290072" y="3956838"/>
            <a:ext cx="1647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Elior Light" panose="02000503020000020004" pitchFamily="2" charset="0"/>
              </a:rPr>
              <a:t>Boulgour 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5A89944-EB9C-5208-B6B8-4B6F2DE68F97}"/>
              </a:ext>
            </a:extLst>
          </p:cNvPr>
          <p:cNvSpPr txBox="1"/>
          <p:nvPr/>
        </p:nvSpPr>
        <p:spPr>
          <a:xfrm>
            <a:off x="10060918" y="3963018"/>
            <a:ext cx="1631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Elior Light" panose="02000503020000020004" pitchFamily="2" charset="0"/>
              </a:rPr>
              <a:t>***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31955BD5-3D0B-4531-845A-1F087BECB84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32" y="3933615"/>
            <a:ext cx="234874" cy="222555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60A0A6BA-9C10-4765-8D19-FBC5DB535F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755" y="2837776"/>
            <a:ext cx="235518" cy="201872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1622D9E5-B45C-450F-9F99-5BDB794AFB7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53" y="4195782"/>
            <a:ext cx="234874" cy="222555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C9BB2D65-CEAB-4653-BC4B-22D6A7F47F34}"/>
              </a:ext>
            </a:extLst>
          </p:cNvPr>
          <p:cNvSpPr/>
          <p:nvPr/>
        </p:nvSpPr>
        <p:spPr>
          <a:xfrm>
            <a:off x="4695698" y="4001223"/>
            <a:ext cx="1717855" cy="257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50" b="1" dirty="0">
                <a:latin typeface="Calibri" panose="020F0502020204030204" pitchFamily="34" charset="0"/>
                <a:cs typeface="Calibri" panose="020F0502020204030204" pitchFamily="34" charset="0"/>
              </a:rPr>
              <a:t>Blé</a:t>
            </a:r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8B99B94E-82FD-4EBF-9F7B-8D311CABB38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32" y="2084850"/>
            <a:ext cx="234874" cy="2225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F4594C-94BA-F5F2-57A7-8E213471C9A1}"/>
              </a:ext>
            </a:extLst>
          </p:cNvPr>
          <p:cNvSpPr/>
          <p:nvPr/>
        </p:nvSpPr>
        <p:spPr>
          <a:xfrm>
            <a:off x="10059186" y="3444362"/>
            <a:ext cx="1635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Pennes BIO, </a:t>
            </a:r>
          </a:p>
          <a:p>
            <a:pPr lvl="0" algn="ctr"/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Sauce Tomate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806EAAA-E538-B422-792C-4870BA3761E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849" y="4589010"/>
            <a:ext cx="234874" cy="222555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D7A11A35-3BC1-404C-BDD9-2B1A5CBB12A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39" y="5343875"/>
            <a:ext cx="234874" cy="222555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F301426E-ED6E-4650-8887-BFFEB334B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63" y="2896049"/>
            <a:ext cx="192422" cy="19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466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5781</TotalTime>
  <Words>821</Words>
  <Application>Microsoft Office PowerPoint</Application>
  <PresentationFormat>Grand écran</PresentationFormat>
  <Paragraphs>368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Elior Light</vt:lpstr>
      <vt:lpstr>Garden Grown US B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GROSHENNY Morgane</dc:creator>
  <cp:lastModifiedBy>Céline MAZZA</cp:lastModifiedBy>
  <cp:revision>381</cp:revision>
  <cp:lastPrinted>2024-02-05T10:16:01Z</cp:lastPrinted>
  <dcterms:created xsi:type="dcterms:W3CDTF">2020-10-02T09:16:25Z</dcterms:created>
  <dcterms:modified xsi:type="dcterms:W3CDTF">2024-03-12T07:50:41Z</dcterms:modified>
</cp:coreProperties>
</file>